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ov" ContentType="video/unknown"/>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72" r:id="rId5"/>
    <p:sldId id="273" r:id="rId6"/>
    <p:sldId id="275" r:id="rId7"/>
    <p:sldId id="270" r:id="rId8"/>
    <p:sldId id="271" r:id="rId9"/>
    <p:sldId id="274" r:id="rId10"/>
    <p:sldId id="259" r:id="rId11"/>
    <p:sldId id="260" r:id="rId12"/>
    <p:sldId id="261" r:id="rId13"/>
    <p:sldId id="262" r:id="rId14"/>
    <p:sldId id="263" r:id="rId15"/>
    <p:sldId id="264" r:id="rId16"/>
    <p:sldId id="269" r:id="rId17"/>
    <p:sldId id="268"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568" y="-10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3399313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r>
              <a:t>􏲿􏳀􏳁􏰇􏳂􏲿􏳁􏳃􏲍􏱟􏱠􏰊􏳄􏳅􏱺􏰎􏳆􏳇􏳂􏲿􏳁􏳈􏰧􏱋􏱌􏱺􏰎􏰍􏰎􏰇􏰏􏳁􏱔􏰃􏲋􏲿􏳀􏳁􏰇􏳂􏲿􏳁􏳃􏲍􏱟􏱠􏰊􏳄􏳅􏱺􏰎􏳆􏳇􏳂􏲿􏳁􏳈􏰧􏱋􏱌􏱺􏰎􏰍􏰎􏰇􏰏􏳁􏱔􏰃􏲋􏲛物理学和生物学交叉研究的定量系统生物学强调通过定量测量和数学建模来从整体角度刻画基因调控网络的动态行为，揭示其内在的普适规律.</a:t>
            </a:r>
          </a:p>
          <a:p>
            <a:r>
              <a:t>而果蝇胚胎是定量系统生物学的重要模式体系</a:t>
            </a:r>
          </a:p>
          <a:p>
            <a:r>
              <a:t>阈值激活模型</a:t>
            </a:r>
          </a:p>
          <a:p>
            <a:r>
              <a:t>果蝇胚胎的早期发育的过程中会形成一系列动态的基因表达的斑图，它们将决定胚胎中的每个细胞的命运，为未来幼虫甚至成虫的身体结构构建蓝图。</a:t>
            </a:r>
          </a:p>
          <a:p>
            <a:r>
              <a:t>这些基因表达受一个有等级结构的网络调控。比如在果蝇胚胎的头尾体轴方向，首先母体基因biocoid(bcd)的蛋白产物Bcd蛋白形成一个自头部到尾部浓度逐渐降低的浓度梯度；Bcd作为成形素，会 调控其下游gap 基因的表达，比如在胚胎的前半部激活Hunchback基因的表达；gap gene的蛋白和母体成形素会一起调控pair-rule 基因的表达, 形成沿体轴分布的7个浓度条带;由pair-rule gene基因的蛋白产物分布激活segment polarity gene的转录，进一步形成14个体节最终决定了后续每个体节发育的命运。我针对胚胎发育过程中非常重要的gap gene进行了模型的研究。</a:t>
            </a:r>
          </a:p>
          <a:p>
            <a:endParaRPr/>
          </a:p>
          <a:p>
            <a:r>
              <a:t>果蝇胚胎发育的基因表达的斑图具有高度的精确性和可重复性，而定量系统生物学发现在单细胞水平上基因表达的噪声非常高，那么果蝇胚胎早期发育的基因调控网络是如何克服基因表达的噪声，在非常有限的时间内生成精确而具有鲁棒性的发育斑图</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r>
              <a:t>一个小时的基因表达数据</a:t>
            </a:r>
          </a:p>
          <a:p>
            <a:r>
              <a:t>红：Hb</a:t>
            </a:r>
          </a:p>
          <a:p>
            <a:r>
              <a:t>浅绿：Kr</a:t>
            </a:r>
          </a:p>
          <a:p>
            <a:r>
              <a:t>深绿：Kni</a:t>
            </a:r>
          </a:p>
          <a:p>
            <a:r>
              <a:t>橙：Gt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r>
              <a:t>papatsenko在2011提出一个使用了7个参数的模型，来模拟果蝇胚胎发育过程中gap gene的表达</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r>
              <a:t>模型简化了基因的调节网络。他认为bcd和cad对gap gene存在正向的促进作用。Kni和Hb相互抑制，Kr和Gt之间相互抑制这组成了一个双开关。</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偏微分方程采用了化学反应扩散方程的形式，既每一个基因产物都有一个生成项，一个降解项和一个扩散项。每一个基因的生成项受其他基因调节。</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模型中给出了7个独立的参数</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和4个母体基因在t＝0时表达的初值</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标题文本</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“在此键入引文。”</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标题文本</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标题文本</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标题文本</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标题文本</a:t>
            </a:r>
          </a:p>
        </p:txBody>
      </p:sp>
      <p:sp>
        <p:nvSpPr>
          <p:cNvPr id="57" name="Shape 57"/>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标题文本</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1.tif"/></Relationships>
</file>

<file path=ppt/slides/_rels/slide11.xml.rels><?xml version="1.0" encoding="UTF-8" standalone="yes"?>
<Relationships xmlns="http://schemas.openxmlformats.org/package/2006/relationships"><Relationship Id="rId3" Type="http://schemas.openxmlformats.org/officeDocument/2006/relationships/image" Target="../media/image12.tif"/><Relationship Id="rId4" Type="http://schemas.openxmlformats.org/officeDocument/2006/relationships/image" Target="../media/image13.tif"/><Relationship Id="rId5" Type="http://schemas.openxmlformats.org/officeDocument/2006/relationships/image" Target="../media/image14.ti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19.ti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Relationship Id="rId4" Type="http://schemas.openxmlformats.org/officeDocument/2006/relationships/image" Target="../media/image22.tif"/><Relationship Id="rId5" Type="http://schemas.openxmlformats.org/officeDocument/2006/relationships/image" Target="../media/image23.tif"/><Relationship Id="rId6" Type="http://schemas.openxmlformats.org/officeDocument/2006/relationships/image" Target="../media/image24.tif"/><Relationship Id="rId7" Type="http://schemas.openxmlformats.org/officeDocument/2006/relationships/image" Target="../media/image25.tif"/><Relationship Id="rId8" Type="http://schemas.openxmlformats.org/officeDocument/2006/relationships/image" Target="../media/image26.tif"/><Relationship Id="rId1" Type="http://schemas.openxmlformats.org/officeDocument/2006/relationships/slideLayout" Target="../slideLayouts/slideLayout6.xml"/><Relationship Id="rId2" Type="http://schemas.openxmlformats.org/officeDocument/2006/relationships/image" Target="../media/image20.t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4"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xml"/><Relationship Id="rId5" Type="http://schemas.openxmlformats.org/officeDocument/2006/relationships/image" Target="../media/image4.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dirty="0"/>
              <a:t>果蝇胚胎早期发育</a:t>
            </a:r>
            <a:r>
              <a:rPr dirty="0" smtClean="0"/>
              <a:t>的</a:t>
            </a:r>
            <a:r>
              <a:rPr lang="en-US" altLang="zh-CN" dirty="0" smtClean="0"/>
              <a:t>GAP GENE</a:t>
            </a:r>
            <a:r>
              <a:rPr lang="zh-CN" altLang="en-US" smtClean="0"/>
              <a:t>建模</a:t>
            </a:r>
            <a:endParaRPr dirty="0"/>
          </a:p>
        </p:txBody>
      </p:sp>
      <p:sp>
        <p:nvSpPr>
          <p:cNvPr id="120" name="Shape 120"/>
          <p:cNvSpPr>
            <a:spLocks noGrp="1"/>
          </p:cNvSpPr>
          <p:nvPr>
            <p:ph type="subTitle" sz="quarter" idx="1"/>
          </p:nvPr>
        </p:nvSpPr>
        <p:spPr>
          <a:xfrm>
            <a:off x="1113988" y="5791199"/>
            <a:ext cx="10464801" cy="2198639"/>
          </a:xfrm>
          <a:prstGeom prst="rect">
            <a:avLst/>
          </a:prstGeom>
        </p:spPr>
        <p:txBody>
          <a:bodyPr>
            <a:normAutofit/>
          </a:bodyPr>
          <a:lstStyle/>
          <a:p>
            <a:r>
              <a:rPr dirty="0"/>
              <a:t>张向辉 </a:t>
            </a:r>
            <a:r>
              <a:rPr dirty="0" smtClean="0"/>
              <a:t>1400012228</a:t>
            </a:r>
            <a:endParaRPr lang="en-US" dirty="0" smtClean="0"/>
          </a:p>
          <a:p>
            <a:r>
              <a:rPr lang="zh-CN" altLang="en-US" dirty="0" smtClean="0"/>
              <a:t>王玉阁</a:t>
            </a:r>
            <a:r>
              <a:rPr lang="en-US" altLang="zh-CN" dirty="0" smtClean="0"/>
              <a:t> 1400012200</a:t>
            </a:r>
          </a:p>
          <a:p>
            <a:r>
              <a:rPr lang="zh-CN" altLang="en-US" dirty="0" smtClean="0"/>
              <a:t>江静媛</a:t>
            </a:r>
            <a:r>
              <a:rPr lang="en-US" altLang="zh-CN" dirty="0" smtClean="0"/>
              <a:t> 1400012195</a:t>
            </a:r>
          </a:p>
          <a:p>
            <a:r>
              <a:rPr lang="zh-CN" altLang="en-US" dirty="0" smtClean="0"/>
              <a:t>王诗莹</a:t>
            </a:r>
            <a:r>
              <a:rPr lang="en-US" altLang="zh-CN" dirty="0" smtClean="0"/>
              <a:t> 1400012201</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body" idx="14"/>
          </p:nvPr>
        </p:nvSpPr>
        <p:spPr>
          <a:prstGeom prst="rect">
            <a:avLst/>
          </a:prstGeom>
        </p:spPr>
        <p:txBody>
          <a:bodyPr/>
          <a:lstStyle/>
          <a:p>
            <a:r>
              <a:t>“在此键入引文。”</a:t>
            </a:r>
          </a:p>
        </p:txBody>
      </p:sp>
      <p:pic>
        <p:nvPicPr>
          <p:cNvPr id="137" name="pasted-image.tiff"/>
          <p:cNvPicPr>
            <a:picLocks noChangeAspect="1"/>
          </p:cNvPicPr>
          <p:nvPr/>
        </p:nvPicPr>
        <p:blipFill>
          <a:blip r:embed="rId3">
            <a:extLst/>
          </a:blip>
          <a:stretch>
            <a:fillRect/>
          </a:stretch>
        </p:blipFill>
        <p:spPr>
          <a:xfrm>
            <a:off x="952500" y="3751156"/>
            <a:ext cx="11119177" cy="1667161"/>
          </a:xfrm>
          <a:prstGeom prst="rect">
            <a:avLst/>
          </a:prstGeom>
          <a:ln w="12700">
            <a:miter lim="400000"/>
          </a:ln>
        </p:spPr>
      </p:pic>
      <p:sp>
        <p:nvSpPr>
          <p:cNvPr id="138" name="Shape 138"/>
          <p:cNvSpPr>
            <a:spLocks noGrp="1"/>
          </p:cNvSpPr>
          <p:nvPr>
            <p:ph type="title" idx="4294967295"/>
          </p:nvPr>
        </p:nvSpPr>
        <p:spPr>
          <a:prstGeom prst="rect">
            <a:avLst/>
          </a:prstGeom>
        </p:spPr>
        <p:txBody>
          <a:bodyPr/>
          <a:lstStyle/>
          <a:p>
            <a:r>
              <a:rPr dirty="0"/>
              <a:t>Dmitri </a:t>
            </a:r>
            <a:r>
              <a:rPr dirty="0" smtClean="0"/>
              <a:t>模型</a:t>
            </a:r>
            <a:endParaRPr dirty="0"/>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r>
              <a:rPr dirty="0"/>
              <a:t>模型假设</a:t>
            </a:r>
          </a:p>
        </p:txBody>
      </p:sp>
      <p:pic>
        <p:nvPicPr>
          <p:cNvPr id="143" name="pasted-image.tiff"/>
          <p:cNvPicPr>
            <a:picLocks noChangeAspect="1"/>
          </p:cNvPicPr>
          <p:nvPr/>
        </p:nvPicPr>
        <p:blipFill>
          <a:blip r:embed="rId3">
            <a:extLst/>
          </a:blip>
          <a:stretch>
            <a:fillRect/>
          </a:stretch>
        </p:blipFill>
        <p:spPr>
          <a:xfrm>
            <a:off x="1371600" y="5805259"/>
            <a:ext cx="5065417" cy="3656241"/>
          </a:xfrm>
          <a:prstGeom prst="rect">
            <a:avLst/>
          </a:prstGeom>
          <a:ln w="12700">
            <a:miter lim="400000"/>
          </a:ln>
        </p:spPr>
      </p:pic>
      <p:pic>
        <p:nvPicPr>
          <p:cNvPr id="144" name="pasted-image.tiff"/>
          <p:cNvPicPr>
            <a:picLocks noChangeAspect="1"/>
          </p:cNvPicPr>
          <p:nvPr/>
        </p:nvPicPr>
        <p:blipFill>
          <a:blip r:embed="rId4">
            <a:extLst/>
          </a:blip>
          <a:stretch>
            <a:fillRect/>
          </a:stretch>
        </p:blipFill>
        <p:spPr>
          <a:xfrm>
            <a:off x="1425155" y="2193862"/>
            <a:ext cx="4520152" cy="3330638"/>
          </a:xfrm>
          <a:prstGeom prst="rect">
            <a:avLst/>
          </a:prstGeom>
          <a:ln w="12700">
            <a:miter lim="400000"/>
          </a:ln>
        </p:spPr>
      </p:pic>
      <p:pic>
        <p:nvPicPr>
          <p:cNvPr id="145" name="pasted-image.tiff"/>
          <p:cNvPicPr>
            <a:picLocks noChangeAspect="1"/>
          </p:cNvPicPr>
          <p:nvPr/>
        </p:nvPicPr>
        <p:blipFill>
          <a:blip r:embed="rId5">
            <a:extLst/>
          </a:blip>
          <a:stretch>
            <a:fillRect/>
          </a:stretch>
        </p:blipFill>
        <p:spPr>
          <a:xfrm>
            <a:off x="6603609" y="2845575"/>
            <a:ext cx="5785228" cy="5815050"/>
          </a:xfrm>
          <a:prstGeom prst="rect">
            <a:avLst/>
          </a:prstGeom>
          <a:ln w="12700">
            <a:miter lim="400000"/>
          </a:ln>
        </p:spPr>
      </p:pic>
      <p:sp>
        <p:nvSpPr>
          <p:cNvPr id="146" name="Shape 146"/>
          <p:cNvSpPr/>
          <p:nvPr/>
        </p:nvSpPr>
        <p:spPr>
          <a:xfrm>
            <a:off x="4470400" y="9010650"/>
            <a:ext cx="8255776"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1300">
                <a:latin typeface="Times"/>
                <a:ea typeface="Times"/>
                <a:cs typeface="Times"/>
                <a:sym typeface="Times"/>
              </a:defRPr>
            </a:pPr>
            <a:r>
              <a:t>Dmitri Papatsenko</a:t>
            </a:r>
            <a:r>
              <a:rPr sz="900" baseline="55555"/>
              <a:t> </a:t>
            </a:r>
            <a:r>
              <a:t>, Michael Levine</a:t>
            </a:r>
            <a:r>
              <a:rPr sz="900" baseline="55555"/>
              <a:t>  </a:t>
            </a:r>
            <a:r>
              <a:t>The Drosophila Gap Gene Network Is Composed of Two Parallel Toggle Switches </a:t>
            </a:r>
            <a:endParaRPr sz="1200"/>
          </a:p>
          <a:p>
            <a:pPr algn="l" defTabSz="457200">
              <a:spcBef>
                <a:spcPts val="1200"/>
              </a:spcBef>
              <a:defRPr sz="1300">
                <a:latin typeface="Times"/>
                <a:ea typeface="Times"/>
                <a:cs typeface="Times"/>
                <a:sym typeface="Times"/>
              </a:defRPr>
            </a:pPr>
            <a:endParaRPr sz="1200"/>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反应扩散方程</a:t>
            </a:r>
          </a:p>
        </p:txBody>
      </p:sp>
      <p:pic>
        <p:nvPicPr>
          <p:cNvPr id="151" name="pasted-image.tiff"/>
          <p:cNvPicPr>
            <a:picLocks noChangeAspect="1"/>
          </p:cNvPicPr>
          <p:nvPr/>
        </p:nvPicPr>
        <p:blipFill>
          <a:blip r:embed="rId3">
            <a:extLst/>
          </a:blip>
          <a:stretch>
            <a:fillRect/>
          </a:stretch>
        </p:blipFill>
        <p:spPr>
          <a:xfrm>
            <a:off x="622300" y="4730126"/>
            <a:ext cx="4920705" cy="1121632"/>
          </a:xfrm>
          <a:prstGeom prst="rect">
            <a:avLst/>
          </a:prstGeom>
          <a:ln w="12700">
            <a:miter lim="400000"/>
          </a:ln>
        </p:spPr>
      </p:pic>
      <p:pic>
        <p:nvPicPr>
          <p:cNvPr id="152" name="pasted-image.tiff"/>
          <p:cNvPicPr>
            <a:picLocks noChangeAspect="1"/>
          </p:cNvPicPr>
          <p:nvPr/>
        </p:nvPicPr>
        <p:blipFill>
          <a:blip r:embed="rId4">
            <a:extLst/>
          </a:blip>
          <a:stretch>
            <a:fillRect/>
          </a:stretch>
        </p:blipFill>
        <p:spPr>
          <a:xfrm>
            <a:off x="5986197" y="3151608"/>
            <a:ext cx="6148454" cy="1086053"/>
          </a:xfrm>
          <a:prstGeom prst="rect">
            <a:avLst/>
          </a:prstGeom>
          <a:ln w="12700">
            <a:miter lim="400000"/>
          </a:ln>
        </p:spPr>
      </p:pic>
      <p:pic>
        <p:nvPicPr>
          <p:cNvPr id="153" name="pasted-image.tiff"/>
          <p:cNvPicPr>
            <a:picLocks noChangeAspect="1"/>
          </p:cNvPicPr>
          <p:nvPr/>
        </p:nvPicPr>
        <p:blipFill>
          <a:blip r:embed="rId5">
            <a:extLst/>
          </a:blip>
          <a:stretch>
            <a:fillRect/>
          </a:stretch>
        </p:blipFill>
        <p:spPr>
          <a:xfrm>
            <a:off x="5867400" y="4422383"/>
            <a:ext cx="5532393" cy="1612201"/>
          </a:xfrm>
          <a:prstGeom prst="rect">
            <a:avLst/>
          </a:prstGeom>
          <a:ln w="12700">
            <a:miter lim="400000"/>
          </a:ln>
        </p:spPr>
      </p:pic>
      <p:pic>
        <p:nvPicPr>
          <p:cNvPr id="154" name="pasted-image.tiff"/>
          <p:cNvPicPr>
            <a:picLocks noChangeAspect="1"/>
          </p:cNvPicPr>
          <p:nvPr/>
        </p:nvPicPr>
        <p:blipFill>
          <a:blip r:embed="rId6">
            <a:extLst/>
          </a:blip>
          <a:stretch>
            <a:fillRect/>
          </a:stretch>
        </p:blipFill>
        <p:spPr>
          <a:xfrm>
            <a:off x="5981700" y="6068325"/>
            <a:ext cx="6401312" cy="820682"/>
          </a:xfrm>
          <a:prstGeom prst="rect">
            <a:avLst/>
          </a:prstGeom>
          <a:ln w="12700">
            <a:miter lim="400000"/>
          </a:ln>
        </p:spPr>
      </p:pic>
      <p:pic>
        <p:nvPicPr>
          <p:cNvPr id="155" name="pasted-image.tiff"/>
          <p:cNvPicPr>
            <a:picLocks noChangeAspect="1"/>
          </p:cNvPicPr>
          <p:nvPr/>
        </p:nvPicPr>
        <p:blipFill>
          <a:blip r:embed="rId7">
            <a:extLst/>
          </a:blip>
          <a:stretch>
            <a:fillRect/>
          </a:stretch>
        </p:blipFill>
        <p:spPr>
          <a:xfrm>
            <a:off x="6070600" y="7005446"/>
            <a:ext cx="5979648" cy="1503554"/>
          </a:xfrm>
          <a:prstGeom prst="rect">
            <a:avLst/>
          </a:prstGeom>
          <a:ln w="12700">
            <a:miter lim="400000"/>
          </a:ln>
        </p:spPr>
      </p:pic>
      <p:sp>
        <p:nvSpPr>
          <p:cNvPr id="156" name="Shape 156"/>
          <p:cNvSpPr/>
          <p:nvPr/>
        </p:nvSpPr>
        <p:spPr>
          <a:xfrm>
            <a:off x="4470400" y="9010650"/>
            <a:ext cx="8255776"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1300">
                <a:latin typeface="Times"/>
                <a:ea typeface="Times"/>
                <a:cs typeface="Times"/>
                <a:sym typeface="Times"/>
              </a:defRPr>
            </a:pPr>
            <a:r>
              <a:t>Dmitri Papatsenko</a:t>
            </a:r>
            <a:r>
              <a:rPr sz="900" baseline="55555"/>
              <a:t> </a:t>
            </a:r>
            <a:r>
              <a:t>, Michael Levine</a:t>
            </a:r>
            <a:r>
              <a:rPr sz="900" baseline="55555"/>
              <a:t>  </a:t>
            </a:r>
            <a:r>
              <a:t>The Drosophila Gap Gene Network Is Composed of Two Parallel Toggle Switches </a:t>
            </a:r>
            <a:endParaRPr sz="1200"/>
          </a:p>
          <a:p>
            <a:pPr algn="l" defTabSz="457200">
              <a:spcBef>
                <a:spcPts val="1200"/>
              </a:spcBef>
              <a:defRPr sz="1300">
                <a:latin typeface="Times"/>
                <a:ea typeface="Times"/>
                <a:cs typeface="Times"/>
                <a:sym typeface="Times"/>
              </a:defRPr>
            </a:pPr>
            <a:endParaRPr sz="1200"/>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 name="Shape 160"/>
          <p:cNvSpPr>
            <a:spLocks noGrp="1"/>
          </p:cNvSpPr>
          <p:nvPr>
            <p:ph type="title"/>
          </p:nvPr>
        </p:nvSpPr>
        <p:spPr>
          <a:prstGeom prst="rect">
            <a:avLst/>
          </a:prstGeom>
        </p:spPr>
        <p:txBody>
          <a:bodyPr/>
          <a:lstStyle/>
          <a:p>
            <a:r>
              <a:t>p值</a:t>
            </a:r>
          </a:p>
        </p:txBody>
      </p:sp>
      <p:pic>
        <p:nvPicPr>
          <p:cNvPr id="161" name="pasted-image.tiff"/>
          <p:cNvPicPr>
            <a:picLocks noChangeAspect="1"/>
          </p:cNvPicPr>
          <p:nvPr/>
        </p:nvPicPr>
        <p:blipFill>
          <a:blip r:embed="rId2">
            <a:extLst/>
          </a:blip>
          <a:stretch>
            <a:fillRect/>
          </a:stretch>
        </p:blipFill>
        <p:spPr>
          <a:xfrm>
            <a:off x="2604470" y="2473677"/>
            <a:ext cx="3794373" cy="741849"/>
          </a:xfrm>
          <a:prstGeom prst="rect">
            <a:avLst/>
          </a:prstGeom>
          <a:ln w="12700">
            <a:miter lim="400000"/>
          </a:ln>
        </p:spPr>
      </p:pic>
      <p:pic>
        <p:nvPicPr>
          <p:cNvPr id="162" name="pasted-image.tiff"/>
          <p:cNvPicPr>
            <a:picLocks noChangeAspect="1"/>
          </p:cNvPicPr>
          <p:nvPr/>
        </p:nvPicPr>
        <p:blipFill>
          <a:blip r:embed="rId3">
            <a:extLst/>
          </a:blip>
          <a:stretch>
            <a:fillRect/>
          </a:stretch>
        </p:blipFill>
        <p:spPr>
          <a:xfrm>
            <a:off x="2600318" y="3296209"/>
            <a:ext cx="6381764" cy="819449"/>
          </a:xfrm>
          <a:prstGeom prst="rect">
            <a:avLst/>
          </a:prstGeom>
          <a:ln w="12700">
            <a:miter lim="400000"/>
          </a:ln>
        </p:spPr>
      </p:pic>
      <p:pic>
        <p:nvPicPr>
          <p:cNvPr id="163" name="pasted-image.tiff"/>
          <p:cNvPicPr>
            <a:picLocks noChangeAspect="1"/>
          </p:cNvPicPr>
          <p:nvPr/>
        </p:nvPicPr>
        <p:blipFill>
          <a:blip r:embed="rId4">
            <a:extLst/>
          </a:blip>
          <a:stretch>
            <a:fillRect/>
          </a:stretch>
        </p:blipFill>
        <p:spPr>
          <a:xfrm>
            <a:off x="2603500" y="4196341"/>
            <a:ext cx="4150547" cy="916212"/>
          </a:xfrm>
          <a:prstGeom prst="rect">
            <a:avLst/>
          </a:prstGeom>
          <a:ln w="12700">
            <a:miter lim="400000"/>
          </a:ln>
        </p:spPr>
      </p:pic>
      <p:pic>
        <p:nvPicPr>
          <p:cNvPr id="164" name="pasted-image.tiff"/>
          <p:cNvPicPr>
            <a:picLocks noChangeAspect="1"/>
          </p:cNvPicPr>
          <p:nvPr/>
        </p:nvPicPr>
        <p:blipFill>
          <a:blip r:embed="rId5">
            <a:extLst/>
          </a:blip>
          <a:stretch>
            <a:fillRect/>
          </a:stretch>
        </p:blipFill>
        <p:spPr>
          <a:xfrm>
            <a:off x="2616200" y="5193236"/>
            <a:ext cx="6350000" cy="957883"/>
          </a:xfrm>
          <a:prstGeom prst="rect">
            <a:avLst/>
          </a:prstGeom>
          <a:ln w="12700">
            <a:miter lim="400000"/>
          </a:ln>
        </p:spPr>
      </p:pic>
      <p:pic>
        <p:nvPicPr>
          <p:cNvPr id="165" name="pasted-image.tiff"/>
          <p:cNvPicPr>
            <a:picLocks noChangeAspect="1"/>
          </p:cNvPicPr>
          <p:nvPr/>
        </p:nvPicPr>
        <p:blipFill>
          <a:blip r:embed="rId6">
            <a:extLst/>
          </a:blip>
          <a:stretch>
            <a:fillRect/>
          </a:stretch>
        </p:blipFill>
        <p:spPr>
          <a:xfrm>
            <a:off x="2616200" y="6231802"/>
            <a:ext cx="5846880" cy="888134"/>
          </a:xfrm>
          <a:prstGeom prst="rect">
            <a:avLst/>
          </a:prstGeom>
          <a:ln w="12700">
            <a:miter lim="400000"/>
          </a:ln>
        </p:spPr>
      </p:pic>
      <p:pic>
        <p:nvPicPr>
          <p:cNvPr id="166" name="pasted-image.tiff"/>
          <p:cNvPicPr>
            <a:picLocks noChangeAspect="1"/>
          </p:cNvPicPr>
          <p:nvPr/>
        </p:nvPicPr>
        <p:blipFill>
          <a:blip r:embed="rId7">
            <a:extLst/>
          </a:blip>
          <a:stretch>
            <a:fillRect/>
          </a:stretch>
        </p:blipFill>
        <p:spPr>
          <a:xfrm>
            <a:off x="2603500" y="7200619"/>
            <a:ext cx="7434923" cy="1038530"/>
          </a:xfrm>
          <a:prstGeom prst="rect">
            <a:avLst/>
          </a:prstGeom>
          <a:ln w="12700">
            <a:miter lim="400000"/>
          </a:ln>
        </p:spPr>
      </p:pic>
      <p:pic>
        <p:nvPicPr>
          <p:cNvPr id="167" name="pasted-image.tiff"/>
          <p:cNvPicPr>
            <a:picLocks noChangeAspect="1"/>
          </p:cNvPicPr>
          <p:nvPr/>
        </p:nvPicPr>
        <p:blipFill>
          <a:blip r:embed="rId8">
            <a:extLst/>
          </a:blip>
          <a:stretch>
            <a:fillRect/>
          </a:stretch>
        </p:blipFill>
        <p:spPr>
          <a:xfrm>
            <a:off x="2616200" y="8343694"/>
            <a:ext cx="8553834" cy="1052365"/>
          </a:xfrm>
          <a:prstGeom prst="rect">
            <a:avLst/>
          </a:prstGeom>
          <a:ln w="12700">
            <a:miter lim="400000"/>
          </a:ln>
        </p:spPr>
      </p:pic>
      <p:sp>
        <p:nvSpPr>
          <p:cNvPr id="168" name="Shape 168"/>
          <p:cNvSpPr/>
          <p:nvPr/>
        </p:nvSpPr>
        <p:spPr>
          <a:xfrm>
            <a:off x="4648200" y="9288649"/>
            <a:ext cx="8255776"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1300">
                <a:latin typeface="Times"/>
                <a:ea typeface="Times"/>
                <a:cs typeface="Times"/>
                <a:sym typeface="Times"/>
              </a:defRPr>
            </a:pPr>
            <a:r>
              <a:t>Dmitri Papatsenko</a:t>
            </a:r>
            <a:r>
              <a:rPr sz="900" baseline="55555"/>
              <a:t> </a:t>
            </a:r>
            <a:r>
              <a:t>, Michael Levine</a:t>
            </a:r>
            <a:r>
              <a:rPr sz="900" baseline="55555"/>
              <a:t>  </a:t>
            </a:r>
            <a:r>
              <a:t>The Drosophila Gap Gene Network Is Composed of Two Parallel Toggle Switches </a:t>
            </a:r>
            <a:endParaRPr sz="1200"/>
          </a:p>
          <a:p>
            <a:pPr algn="l" defTabSz="457200">
              <a:spcBef>
                <a:spcPts val="1200"/>
              </a:spcBef>
              <a:defRPr sz="1300">
                <a:latin typeface="Times"/>
                <a:ea typeface="Times"/>
                <a:cs typeface="Times"/>
                <a:sym typeface="Times"/>
              </a:defRPr>
            </a:pPr>
            <a:endParaRPr sz="1200"/>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0" name="Shape 170"/>
          <p:cNvSpPr>
            <a:spLocks noGrp="1"/>
          </p:cNvSpPr>
          <p:nvPr>
            <p:ph type="title"/>
          </p:nvPr>
        </p:nvSpPr>
        <p:spPr>
          <a:prstGeom prst="rect">
            <a:avLst/>
          </a:prstGeom>
        </p:spPr>
        <p:txBody>
          <a:bodyPr/>
          <a:lstStyle/>
          <a:p>
            <a:r>
              <a:t>参数</a:t>
            </a:r>
          </a:p>
        </p:txBody>
      </p:sp>
      <p:sp>
        <p:nvSpPr>
          <p:cNvPr id="171" name="Shape 171"/>
          <p:cNvSpPr>
            <a:spLocks noGrp="1"/>
          </p:cNvSpPr>
          <p:nvPr>
            <p:ph type="body" idx="1"/>
          </p:nvPr>
        </p:nvSpPr>
        <p:spPr>
          <a:xfrm>
            <a:off x="952500" y="2794000"/>
            <a:ext cx="11099800" cy="6286500"/>
          </a:xfrm>
          <a:prstGeom prst="rect">
            <a:avLst/>
          </a:prstGeom>
        </p:spPr>
        <p:txBody>
          <a:bodyPr/>
          <a:lstStyle/>
          <a:p>
            <a:r>
              <a:rPr dirty="0"/>
              <a:t>独立参数7</a:t>
            </a:r>
          </a:p>
          <a:p>
            <a:endParaRPr dirty="0"/>
          </a:p>
          <a:p>
            <a:endParaRPr dirty="0"/>
          </a:p>
          <a:p>
            <a:r>
              <a:rPr dirty="0"/>
              <a:t>alpha=Synthesis_rate*2.25/50=0.13</a:t>
            </a:r>
          </a:p>
          <a:p>
            <a:r>
              <a:rPr dirty="0"/>
              <a:t>beta=1-alpha=0.87</a:t>
            </a:r>
          </a:p>
          <a:p>
            <a:r>
              <a:rPr dirty="0"/>
              <a:t>D=diffusion_rate*180/25/2=0.65</a:t>
            </a:r>
          </a:p>
        </p:txBody>
      </p:sp>
      <p:graphicFrame>
        <p:nvGraphicFramePr>
          <p:cNvPr id="172" name="Table 172"/>
          <p:cNvGraphicFramePr/>
          <p:nvPr/>
        </p:nvGraphicFramePr>
        <p:xfrm>
          <a:off x="4624081" y="2216150"/>
          <a:ext cx="7607299" cy="4206240"/>
        </p:xfrm>
        <a:graphic>
          <a:graphicData uri="http://schemas.openxmlformats.org/drawingml/2006/table">
            <a:tbl>
              <a:tblPr firstRow="1" firstCol="1">
                <a:tableStyleId>{33BA23B1-9221-436E-865A-0063620EA4FD}</a:tableStyleId>
              </a:tblPr>
              <a:tblGrid>
                <a:gridCol w="4317957"/>
                <a:gridCol w="3289342"/>
              </a:tblGrid>
              <a:tr h="433211">
                <a:tc>
                  <a:txBody>
                    <a:bodyPr/>
                    <a:lstStyle/>
                    <a:p>
                      <a:pPr defTabSz="914400">
                        <a:defRPr b="0">
                          <a:solidFill>
                            <a:srgbClr val="000000"/>
                          </a:solidFill>
                        </a:defRPr>
                      </a:pPr>
                      <a:r>
                        <a:rPr sz="2400" b="1">
                          <a:solidFill>
                            <a:srgbClr val="FFFFFF"/>
                          </a:solidFill>
                          <a:sym typeface="Helvetica"/>
                        </a:rPr>
                        <a:t>独立参数</a:t>
                      </a:r>
                    </a:p>
                  </a:txBody>
                  <a:tcPr marL="50800" marR="50800" marT="50800" marB="50800" anchor="ctr" horzOverflow="overflow"/>
                </a:tc>
                <a:tc>
                  <a:txBody>
                    <a:bodyPr/>
                    <a:lstStyle/>
                    <a:p>
                      <a:pPr defTabSz="914400">
                        <a:defRPr b="0">
                          <a:solidFill>
                            <a:srgbClr val="000000"/>
                          </a:solidFill>
                        </a:defRPr>
                      </a:pPr>
                      <a:r>
                        <a:rPr sz="2400" b="1">
                          <a:solidFill>
                            <a:srgbClr val="FFFFFF"/>
                          </a:solidFill>
                          <a:sym typeface="Helvetica"/>
                        </a:rPr>
                        <a:t>值</a:t>
                      </a:r>
                    </a:p>
                  </a:txBody>
                  <a:tcPr marL="50800" marR="50800" marT="50800" marB="50800" anchor="ctr" horzOverflow="overflow"/>
                </a:tc>
              </a:tr>
              <a:tr h="433211">
                <a:tc>
                  <a:txBody>
                    <a:bodyPr/>
                    <a:lstStyle/>
                    <a:p>
                      <a:pPr defTabSz="914400">
                        <a:defRPr b="0">
                          <a:solidFill>
                            <a:srgbClr val="000000"/>
                          </a:solidFill>
                        </a:defRPr>
                      </a:pPr>
                      <a:r>
                        <a:rPr sz="2400" b="1">
                          <a:solidFill>
                            <a:srgbClr val="FFFFFF"/>
                          </a:solidFill>
                          <a:sym typeface="Helvetica"/>
                        </a:rPr>
                        <a:t>N</a:t>
                      </a:r>
                    </a:p>
                  </a:txBody>
                  <a:tcPr marL="50800" marR="50800" marT="50800" marB="50800" anchor="ctr" horzOverflow="overflow"/>
                </a:tc>
                <a:tc>
                  <a:txBody>
                    <a:bodyPr/>
                    <a:lstStyle/>
                    <a:p>
                      <a:pPr defTabSz="914400"/>
                      <a:r>
                        <a:rPr sz="2400"/>
                        <a:t>4</a:t>
                      </a:r>
                    </a:p>
                  </a:txBody>
                  <a:tcPr marL="50800" marR="50800" marT="50800" marB="50800" anchor="ctr" horzOverflow="overflow"/>
                </a:tc>
              </a:tr>
              <a:tr h="433211">
                <a:tc>
                  <a:txBody>
                    <a:bodyPr/>
                    <a:lstStyle/>
                    <a:p>
                      <a:pPr defTabSz="914400">
                        <a:defRPr b="0">
                          <a:solidFill>
                            <a:srgbClr val="000000"/>
                          </a:solidFill>
                        </a:defRPr>
                      </a:pPr>
                      <a:r>
                        <a:rPr sz="2400" b="1">
                          <a:solidFill>
                            <a:srgbClr val="FFFFFF"/>
                          </a:solidFill>
                          <a:sym typeface="Helvetica"/>
                        </a:rPr>
                        <a:t>C</a:t>
                      </a:r>
                    </a:p>
                  </a:txBody>
                  <a:tcPr marL="50800" marR="50800" marT="50800" marB="50800" anchor="ctr" horzOverflow="overflow"/>
                </a:tc>
                <a:tc>
                  <a:txBody>
                    <a:bodyPr/>
                    <a:lstStyle/>
                    <a:p>
                      <a:pPr defTabSz="914400"/>
                      <a:r>
                        <a:rPr sz="2400"/>
                        <a:t>10^0.52=3.31</a:t>
                      </a:r>
                    </a:p>
                  </a:txBody>
                  <a:tcPr marL="50800" marR="50800" marT="50800" marB="50800" anchor="ctr" horzOverflow="overflow"/>
                </a:tc>
              </a:tr>
              <a:tr h="433211">
                <a:tc>
                  <a:txBody>
                    <a:bodyPr/>
                    <a:lstStyle/>
                    <a:p>
                      <a:pPr defTabSz="914400">
                        <a:defRPr b="0">
                          <a:solidFill>
                            <a:srgbClr val="000000"/>
                          </a:solidFill>
                        </a:defRPr>
                      </a:pPr>
                      <a:r>
                        <a:rPr sz="2400" b="1">
                          <a:solidFill>
                            <a:srgbClr val="FFFFFF"/>
                          </a:solidFill>
                          <a:sym typeface="Helvetica"/>
                        </a:rPr>
                        <a:t>Ka_Hb_R</a:t>
                      </a:r>
                    </a:p>
                  </a:txBody>
                  <a:tcPr marL="50800" marR="50800" marT="50800" marB="50800" anchor="ctr" horzOverflow="overflow"/>
                </a:tc>
                <a:tc>
                  <a:txBody>
                    <a:bodyPr/>
                    <a:lstStyle/>
                    <a:p>
                      <a:pPr defTabSz="914400"/>
                      <a:r>
                        <a:rPr sz="2400"/>
                        <a:t>10^8.1=1.26x10^8</a:t>
                      </a:r>
                    </a:p>
                  </a:txBody>
                  <a:tcPr marL="50800" marR="50800" marT="50800" marB="50800" anchor="ctr" horzOverflow="overflow"/>
                </a:tc>
              </a:tr>
              <a:tr h="433211">
                <a:tc>
                  <a:txBody>
                    <a:bodyPr/>
                    <a:lstStyle/>
                    <a:p>
                      <a:pPr defTabSz="914400">
                        <a:defRPr b="0">
                          <a:solidFill>
                            <a:srgbClr val="000000"/>
                          </a:solidFill>
                        </a:defRPr>
                      </a:pPr>
                      <a:r>
                        <a:rPr sz="2400" b="1">
                          <a:solidFill>
                            <a:srgbClr val="FFFFFF"/>
                          </a:solidFill>
                          <a:sym typeface="Helvetica"/>
                        </a:rPr>
                        <a:t>Ka_Kr</a:t>
                      </a:r>
                    </a:p>
                  </a:txBody>
                  <a:tcPr marL="50800" marR="50800" marT="50800" marB="50800" anchor="ctr" horzOverflow="overflow"/>
                </a:tc>
                <a:tc>
                  <a:txBody>
                    <a:bodyPr/>
                    <a:lstStyle/>
                    <a:p>
                      <a:pPr defTabSz="914400"/>
                      <a:r>
                        <a:rPr sz="2400"/>
                        <a:t>10^8.3=2.00x10^8</a:t>
                      </a:r>
                    </a:p>
                  </a:txBody>
                  <a:tcPr marL="50800" marR="50800" marT="50800" marB="50800" anchor="ctr" horzOverflow="overflow"/>
                </a:tc>
              </a:tr>
              <a:tr h="433211">
                <a:tc>
                  <a:txBody>
                    <a:bodyPr/>
                    <a:lstStyle/>
                    <a:p>
                      <a:pPr defTabSz="914400">
                        <a:defRPr b="0">
                          <a:solidFill>
                            <a:srgbClr val="000000"/>
                          </a:solidFill>
                        </a:defRPr>
                      </a:pPr>
                      <a:r>
                        <a:rPr sz="2400" b="1">
                          <a:solidFill>
                            <a:srgbClr val="FFFFFF"/>
                          </a:solidFill>
                          <a:sym typeface="Helvetica"/>
                        </a:rPr>
                        <a:t>Ka_Others</a:t>
                      </a:r>
                    </a:p>
                  </a:txBody>
                  <a:tcPr marL="50800" marR="50800" marT="50800" marB="50800" anchor="ctr" horzOverflow="overflow"/>
                </a:tc>
                <a:tc>
                  <a:txBody>
                    <a:bodyPr/>
                    <a:lstStyle/>
                    <a:p>
                      <a:pPr defTabSz="914400"/>
                      <a:r>
                        <a:rPr sz="2400"/>
                        <a:t>10^7.3=2.00x10^7</a:t>
                      </a:r>
                    </a:p>
                  </a:txBody>
                  <a:tcPr marL="50800" marR="50800" marT="50800" marB="50800" anchor="ctr" horzOverflow="overflow"/>
                </a:tc>
              </a:tr>
              <a:tr h="433211">
                <a:tc>
                  <a:txBody>
                    <a:bodyPr/>
                    <a:lstStyle/>
                    <a:p>
                      <a:pPr defTabSz="914400">
                        <a:defRPr b="0">
                          <a:solidFill>
                            <a:srgbClr val="000000"/>
                          </a:solidFill>
                        </a:defRPr>
                      </a:pPr>
                      <a:r>
                        <a:rPr sz="2400" b="1">
                          <a:solidFill>
                            <a:srgbClr val="FFFFFF"/>
                          </a:solidFill>
                          <a:sym typeface="Helvetica"/>
                        </a:rPr>
                        <a:t>absolute concentration(nM)</a:t>
                      </a:r>
                    </a:p>
                  </a:txBody>
                  <a:tcPr marL="50800" marR="50800" marT="50800" marB="50800" anchor="ctr" horzOverflow="overflow"/>
                </a:tc>
                <a:tc>
                  <a:txBody>
                    <a:bodyPr/>
                    <a:lstStyle/>
                    <a:p>
                      <a:pPr defTabSz="914400"/>
                      <a:r>
                        <a:rPr sz="2400"/>
                        <a:t>10^7.3=2.00x10^7</a:t>
                      </a:r>
                    </a:p>
                  </a:txBody>
                  <a:tcPr marL="50800" marR="50800" marT="50800" marB="50800" anchor="ctr" horzOverflow="overflow"/>
                </a:tc>
              </a:tr>
              <a:tr h="433211">
                <a:tc>
                  <a:txBody>
                    <a:bodyPr/>
                    <a:lstStyle/>
                    <a:p>
                      <a:pPr defTabSz="914400">
                        <a:defRPr b="0">
                          <a:solidFill>
                            <a:srgbClr val="000000"/>
                          </a:solidFill>
                        </a:defRPr>
                      </a:pPr>
                      <a:r>
                        <a:rPr sz="2400" b="1">
                          <a:solidFill>
                            <a:srgbClr val="FFFFFF"/>
                          </a:solidFill>
                          <a:sym typeface="Helvetica"/>
                        </a:rPr>
                        <a:t>Synthesis rate(nM/min)</a:t>
                      </a:r>
                    </a:p>
                  </a:txBody>
                  <a:tcPr marL="50800" marR="50800" marT="50800" marB="50800" anchor="ctr" horzOverflow="overflow"/>
                </a:tc>
                <a:tc>
                  <a:txBody>
                    <a:bodyPr/>
                    <a:lstStyle/>
                    <a:p>
                      <a:pPr defTabSz="914400"/>
                      <a:r>
                        <a:rPr sz="2400"/>
                        <a:t>2.9</a:t>
                      </a:r>
                    </a:p>
                  </a:txBody>
                  <a:tcPr marL="50800" marR="50800" marT="50800" marB="50800" anchor="ctr" horzOverflow="overflow"/>
                </a:tc>
              </a:tr>
              <a:tr h="433211">
                <a:tc>
                  <a:txBody>
                    <a:bodyPr/>
                    <a:lstStyle/>
                    <a:p>
                      <a:pPr defTabSz="914400">
                        <a:defRPr b="0">
                          <a:solidFill>
                            <a:srgbClr val="000000"/>
                          </a:solidFill>
                        </a:defRPr>
                      </a:pPr>
                      <a:r>
                        <a:rPr sz="2400" b="1">
                          <a:solidFill>
                            <a:srgbClr val="FFFFFF"/>
                          </a:solidFill>
                          <a:sym typeface="Helvetica"/>
                        </a:rPr>
                        <a:t>diffusion rate(um^2/s)</a:t>
                      </a:r>
                    </a:p>
                  </a:txBody>
                  <a:tcPr marL="50800" marR="50800" marT="50800" marB="50800" anchor="ctr" horzOverflow="overflow"/>
                </a:tc>
                <a:tc>
                  <a:txBody>
                    <a:bodyPr/>
                    <a:lstStyle/>
                    <a:p>
                      <a:pPr defTabSz="914400"/>
                      <a:r>
                        <a:rPr sz="2400"/>
                        <a:t>0.18</a:t>
                      </a:r>
                    </a:p>
                  </a:txBody>
                  <a:tcPr marL="50800" marR="50800" marT="50800" marB="50800" anchor="ctr" horzOverflow="overflow"/>
                </a:tc>
              </a:tr>
            </a:tbl>
          </a:graphicData>
        </a:graphic>
      </p:graphicFrame>
      <p:sp>
        <p:nvSpPr>
          <p:cNvPr id="173" name="Shape 173"/>
          <p:cNvSpPr/>
          <p:nvPr/>
        </p:nvSpPr>
        <p:spPr>
          <a:xfrm>
            <a:off x="4470400" y="9010650"/>
            <a:ext cx="8255776"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1300">
                <a:latin typeface="Times"/>
                <a:ea typeface="Times"/>
                <a:cs typeface="Times"/>
                <a:sym typeface="Times"/>
              </a:defRPr>
            </a:pPr>
            <a:r>
              <a:t>Dmitri Papatsenko</a:t>
            </a:r>
            <a:r>
              <a:rPr sz="900" baseline="55555"/>
              <a:t> </a:t>
            </a:r>
            <a:r>
              <a:t>, Michael Levine</a:t>
            </a:r>
            <a:r>
              <a:rPr sz="900" baseline="55555"/>
              <a:t>  </a:t>
            </a:r>
            <a:r>
              <a:t>The Drosophila Gap Gene Network Is Composed of Two Parallel Toggle Switches </a:t>
            </a:r>
            <a:endParaRPr sz="1200"/>
          </a:p>
          <a:p>
            <a:pPr algn="l" defTabSz="457200">
              <a:spcBef>
                <a:spcPts val="1200"/>
              </a:spcBef>
              <a:defRPr sz="1300">
                <a:latin typeface="Times"/>
                <a:ea typeface="Times"/>
                <a:cs typeface="Times"/>
                <a:sym typeface="Times"/>
              </a:defRPr>
            </a:pPr>
            <a:endParaRPr sz="1200"/>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p>
            <a:r>
              <a:t>初值</a:t>
            </a:r>
          </a:p>
        </p:txBody>
      </p:sp>
      <p:sp>
        <p:nvSpPr>
          <p:cNvPr id="178" name="Shape 178"/>
          <p:cNvSpPr>
            <a:spLocks noGrp="1"/>
          </p:cNvSpPr>
          <p:nvPr>
            <p:ph type="body" idx="1"/>
          </p:nvPr>
        </p:nvSpPr>
        <p:spPr>
          <a:prstGeom prst="rect">
            <a:avLst/>
          </a:prstGeom>
        </p:spPr>
        <p:txBody>
          <a:bodyPr/>
          <a:lstStyle/>
          <a:p>
            <a:r>
              <a:t>mBCD不变</a:t>
            </a:r>
          </a:p>
          <a:p>
            <a:r>
              <a:t>mHB为gapHB初值</a:t>
            </a:r>
          </a:p>
          <a:p>
            <a:r>
              <a:t>mTLL不变</a:t>
            </a:r>
          </a:p>
          <a:p>
            <a:r>
              <a:t>mCAD由mBCD导出</a:t>
            </a:r>
          </a:p>
        </p:txBody>
      </p:sp>
      <p:pic>
        <p:nvPicPr>
          <p:cNvPr id="179" name="maternal.jpg"/>
          <p:cNvPicPr>
            <a:picLocks noChangeAspect="1"/>
          </p:cNvPicPr>
          <p:nvPr/>
        </p:nvPicPr>
        <p:blipFill>
          <a:blip r:embed="rId3">
            <a:extLst/>
          </a:blip>
          <a:stretch>
            <a:fillRect/>
          </a:stretch>
        </p:blipFill>
        <p:spPr>
          <a:xfrm>
            <a:off x="5612384" y="2006345"/>
            <a:ext cx="7418832" cy="5564125"/>
          </a:xfrm>
          <a:prstGeom prst="rect">
            <a:avLst/>
          </a:prstGeom>
          <a:ln w="12700">
            <a:miter lim="400000"/>
          </a:ln>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lstStyle/>
          <a:p>
            <a:r>
              <a:t>后续计划</a:t>
            </a:r>
          </a:p>
        </p:txBody>
      </p:sp>
      <p:sp>
        <p:nvSpPr>
          <p:cNvPr id="196" name="Shape 196"/>
          <p:cNvSpPr>
            <a:spLocks noGrp="1"/>
          </p:cNvSpPr>
          <p:nvPr>
            <p:ph type="body" idx="1"/>
          </p:nvPr>
        </p:nvSpPr>
        <p:spPr>
          <a:prstGeom prst="rect">
            <a:avLst/>
          </a:prstGeom>
        </p:spPr>
        <p:txBody>
          <a:bodyPr/>
          <a:lstStyle/>
          <a:p>
            <a:r>
              <a:rPr lang="en-US" dirty="0" smtClean="0"/>
              <a:t>Dmitri</a:t>
            </a:r>
            <a:r>
              <a:rPr lang="zh-CN" altLang="en-US" dirty="0" smtClean="0"/>
              <a:t>模型仅仅使用了</a:t>
            </a:r>
            <a:r>
              <a:rPr lang="en-US" altLang="zh-CN" dirty="0" smtClean="0"/>
              <a:t>7</a:t>
            </a:r>
            <a:r>
              <a:rPr lang="zh-CN" altLang="en-US" dirty="0" smtClean="0"/>
              <a:t>个参数，</a:t>
            </a:r>
            <a:r>
              <a:rPr lang="en-US" altLang="zh-CN" dirty="0" smtClean="0"/>
              <a:t>4</a:t>
            </a:r>
            <a:r>
              <a:rPr lang="zh-CN" altLang="en-US" dirty="0" smtClean="0"/>
              <a:t>个方程就模拟出</a:t>
            </a:r>
            <a:r>
              <a:rPr lang="en-US" altLang="zh-CN" dirty="0" smtClean="0"/>
              <a:t>4</a:t>
            </a:r>
            <a:r>
              <a:rPr lang="zh-CN" altLang="en-US" dirty="0" smtClean="0"/>
              <a:t>个</a:t>
            </a:r>
            <a:r>
              <a:rPr lang="en-US" altLang="zh-CN" dirty="0" smtClean="0"/>
              <a:t>gap gene</a:t>
            </a:r>
            <a:r>
              <a:rPr lang="zh-CN" altLang="en-US" dirty="0" smtClean="0"/>
              <a:t>的动态变化，我们将以他的模型假设和反应扩散方程构建</a:t>
            </a:r>
            <a:r>
              <a:rPr lang="zh-CN" altLang="en-US" dirty="0"/>
              <a:t>果蝇胚胎早期发育的基因网络</a:t>
            </a:r>
            <a:r>
              <a:rPr lang="zh-CN" altLang="en-US" dirty="0" smtClean="0"/>
              <a:t>模型。</a:t>
            </a:r>
            <a:endParaRPr lang="en-US" altLang="zh-CN" dirty="0" smtClean="0"/>
          </a:p>
          <a:p>
            <a:r>
              <a:rPr lang="zh-CN" altLang="en-US" dirty="0" smtClean="0"/>
              <a:t>将</a:t>
            </a:r>
            <a:r>
              <a:rPr lang="en-US" altLang="zh-CN" dirty="0" smtClean="0"/>
              <a:t>Francisco</a:t>
            </a:r>
            <a:r>
              <a:rPr lang="zh-CN" altLang="en-US" dirty="0" smtClean="0"/>
              <a:t>以化学反应方程构建模型的方法对</a:t>
            </a:r>
            <a:r>
              <a:rPr lang="en-US" altLang="zh-CN" dirty="0" smtClean="0"/>
              <a:t>4</a:t>
            </a:r>
            <a:r>
              <a:rPr lang="zh-CN" altLang="en-US" dirty="0" smtClean="0"/>
              <a:t>个</a:t>
            </a:r>
            <a:r>
              <a:rPr lang="en-US" altLang="zh-CN" dirty="0" smtClean="0"/>
              <a:t>Gap</a:t>
            </a:r>
            <a:r>
              <a:rPr lang="zh-CN" altLang="en-US" dirty="0" smtClean="0"/>
              <a:t>基因建模。</a:t>
            </a:r>
            <a:endParaRPr lang="en-US" dirty="0" smtClean="0"/>
          </a:p>
        </p:txBody>
      </p:sp>
      <p:pic>
        <p:nvPicPr>
          <p:cNvPr id="197" name="pasted-image.tiff"/>
          <p:cNvPicPr>
            <a:picLocks noChangeAspect="1"/>
          </p:cNvPicPr>
          <p:nvPr/>
        </p:nvPicPr>
        <p:blipFill>
          <a:blip r:embed="rId2">
            <a:extLst/>
          </a:blip>
          <a:stretch>
            <a:fillRect/>
          </a:stretch>
        </p:blipFill>
        <p:spPr>
          <a:xfrm>
            <a:off x="3706488" y="3119440"/>
            <a:ext cx="4920705" cy="1121632"/>
          </a:xfrm>
          <a:prstGeom prst="rect">
            <a:avLst/>
          </a:prstGeom>
          <a:ln w="12700">
            <a:miter lim="400000"/>
          </a:ln>
        </p:spPr>
      </p:pic>
    </p:spTree>
    <p:extLst>
      <p:ext uri="{BB962C8B-B14F-4D97-AF65-F5344CB8AC3E}">
        <p14:creationId xmlns:p14="http://schemas.microsoft.com/office/powerpoint/2010/main" val="927144302"/>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title"/>
          </p:nvPr>
        </p:nvSpPr>
        <p:spPr>
          <a:xfrm>
            <a:off x="1117600" y="3454400"/>
            <a:ext cx="10464800" cy="1422400"/>
          </a:xfrm>
          <a:prstGeom prst="rect">
            <a:avLst/>
          </a:prstGeom>
        </p:spPr>
        <p:txBody>
          <a:bodyPr/>
          <a:lstStyle/>
          <a:p>
            <a:r>
              <a:t>THANKS</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lvl1pPr defTabSz="455675">
              <a:defRPr sz="6240"/>
            </a:lvl1pPr>
          </a:lstStyle>
          <a:p>
            <a:r>
              <a:t>Current Opinion in Genetics &amp; Development </a:t>
            </a:r>
            <a:endParaRPr sz="935">
              <a:latin typeface="Times"/>
              <a:ea typeface="Times"/>
              <a:cs typeface="Times"/>
              <a:sym typeface="Times"/>
            </a:endParaRPr>
          </a:p>
        </p:txBody>
      </p:sp>
      <p:pic>
        <p:nvPicPr>
          <p:cNvPr id="123" name="pasted-image.tiff"/>
          <p:cNvPicPr>
            <a:picLocks noChangeAspect="1"/>
          </p:cNvPicPr>
          <p:nvPr/>
        </p:nvPicPr>
        <p:blipFill>
          <a:blip r:embed="rId3">
            <a:extLst/>
          </a:blip>
          <a:stretch>
            <a:fillRect/>
          </a:stretch>
        </p:blipFill>
        <p:spPr>
          <a:xfrm>
            <a:off x="5504358" y="3731815"/>
            <a:ext cx="6860456" cy="4042604"/>
          </a:xfrm>
          <a:prstGeom prst="rect">
            <a:avLst/>
          </a:prstGeom>
          <a:ln w="12700">
            <a:miter lim="400000"/>
          </a:ln>
        </p:spPr>
      </p:pic>
      <p:sp>
        <p:nvSpPr>
          <p:cNvPr id="124" name="Shape 124"/>
          <p:cNvSpPr/>
          <p:nvPr/>
        </p:nvSpPr>
        <p:spPr>
          <a:xfrm>
            <a:off x="4978400" y="9040812"/>
            <a:ext cx="7912299" cy="7905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000">
                <a:latin typeface="Times"/>
                <a:ea typeface="Times"/>
                <a:cs typeface="Times"/>
                <a:sym typeface="Times"/>
              </a:defRPr>
            </a:pPr>
            <a:r>
              <a:t>Johannes Jaeger, Manu</a:t>
            </a:r>
            <a:r>
              <a:rPr sz="1500" baseline="60000">
                <a:solidFill>
                  <a:srgbClr val="010E66"/>
                </a:solidFill>
              </a:rPr>
              <a:t> </a:t>
            </a:r>
            <a:r>
              <a:t>and John Reinitz. Drosophila blastoderm patterning </a:t>
            </a:r>
            <a:r>
              <a:rPr sz="1500" baseline="60000">
                <a:solidFill>
                  <a:srgbClr val="010E66"/>
                </a:solidFill>
              </a:rPr>
              <a:t> </a:t>
            </a:r>
            <a:endParaRPr sz="1200"/>
          </a:p>
        </p:txBody>
      </p:sp>
      <p:pic>
        <p:nvPicPr>
          <p:cNvPr id="125" name="page6image2352.png"/>
          <p:cNvPicPr>
            <a:picLocks noChangeAspect="1"/>
          </p:cNvPicPr>
          <p:nvPr/>
        </p:nvPicPr>
        <p:blipFill>
          <a:blip r:embed="rId4">
            <a:extLst/>
          </a:blip>
          <a:stretch>
            <a:fillRect/>
          </a:stretch>
        </p:blipFill>
        <p:spPr>
          <a:xfrm>
            <a:off x="647700" y="3708304"/>
            <a:ext cx="4369586" cy="4324446"/>
          </a:xfrm>
          <a:prstGeom prst="rect">
            <a:avLst/>
          </a:prstGeom>
          <a:ln w="12700">
            <a:miter lim="400000"/>
          </a:ln>
        </p:spPr>
      </p:pic>
      <p:sp>
        <p:nvSpPr>
          <p:cNvPr id="126" name="Shape 126"/>
          <p:cNvSpPr/>
          <p:nvPr/>
        </p:nvSpPr>
        <p:spPr>
          <a:xfrm>
            <a:off x="647700" y="172084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a:ea typeface="Times"/>
                <a:cs typeface="Times"/>
                <a:sym typeface="Times"/>
              </a:defRPr>
            </a:lvl1pPr>
          </a:lstStyle>
          <a:p>
            <a:r>
              <a:t> </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p>
            <a:r>
              <a:t>gap gene 动态变化</a:t>
            </a:r>
          </a:p>
        </p:txBody>
      </p:sp>
      <p:pic>
        <p:nvPicPr>
          <p:cNvPr id="131" name="authorData.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890373" y="2225761"/>
            <a:ext cx="8349931" cy="6269407"/>
          </a:xfrm>
          <a:prstGeom prst="rect">
            <a:avLst/>
          </a:prstGeom>
          <a:ln w="12700">
            <a:miter lim="400000"/>
          </a:ln>
        </p:spPr>
      </p:pic>
      <p:sp>
        <p:nvSpPr>
          <p:cNvPr id="132" name="Shape 132"/>
          <p:cNvSpPr/>
          <p:nvPr/>
        </p:nvSpPr>
        <p:spPr>
          <a:xfrm>
            <a:off x="3695700" y="8858250"/>
            <a:ext cx="9174771" cy="97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1300">
                <a:solidFill>
                  <a:srgbClr val="231E20"/>
                </a:solidFill>
                <a:latin typeface="Times"/>
                <a:ea typeface="Times"/>
                <a:cs typeface="Times"/>
                <a:sym typeface="Times"/>
              </a:defRPr>
            </a:pPr>
            <a:r>
              <a:t>Julien O Dubuis, Reba Samanta</a:t>
            </a:r>
            <a:r>
              <a:rPr sz="900" baseline="55555"/>
              <a:t> </a:t>
            </a:r>
            <a:r>
              <a:t>and Thomas Gregor.</a:t>
            </a:r>
            <a:r>
              <a:rPr sz="900" baseline="55555"/>
              <a:t> </a:t>
            </a:r>
            <a:r>
              <a:t>Accurate measurements of dynamics and reproducibility in small genetic networks </a:t>
            </a:r>
            <a:endParaRPr sz="1200">
              <a:solidFill>
                <a:srgbClr val="000000"/>
              </a:solidFill>
            </a:endParaRPr>
          </a:p>
          <a:p>
            <a:pPr algn="l" defTabSz="457200">
              <a:spcBef>
                <a:spcPts val="1200"/>
              </a:spcBef>
              <a:defRPr sz="1300">
                <a:solidFill>
                  <a:srgbClr val="231E20"/>
                </a:solidFill>
                <a:latin typeface="Times"/>
                <a:ea typeface="Times"/>
                <a:cs typeface="Times"/>
                <a:sym typeface="Times"/>
              </a:defRPr>
            </a:pPr>
            <a:endParaRPr sz="1200">
              <a:solidFill>
                <a:srgbClr val="000000"/>
              </a:solidFill>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0" fill="hold"/>
                                        <p:tgtEl>
                                          <p:spTgt spid="1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早期模型</a:t>
            </a:r>
            <a:r>
              <a:rPr kumimoji="1" lang="en-US" altLang="zh-CN" dirty="0" smtClean="0"/>
              <a:t> </a:t>
            </a:r>
            <a:r>
              <a:rPr lang="en-US" altLang="zh-CN" dirty="0" smtClean="0"/>
              <a:t>John </a:t>
            </a:r>
            <a:r>
              <a:rPr lang="en-US" altLang="zh-CN" dirty="0" err="1" smtClean="0"/>
              <a:t>Reinitz</a:t>
            </a:r>
            <a:endParaRPr kumimoji="1" lang="zh-CN" altLang="en-US" dirty="0"/>
          </a:p>
        </p:txBody>
      </p:sp>
      <p:pic>
        <p:nvPicPr>
          <p:cNvPr id="3" name="图片 2"/>
          <p:cNvPicPr>
            <a:picLocks noChangeAspect="1"/>
          </p:cNvPicPr>
          <p:nvPr/>
        </p:nvPicPr>
        <p:blipFill>
          <a:blip r:embed="rId2"/>
          <a:stretch>
            <a:fillRect/>
          </a:stretch>
        </p:blipFill>
        <p:spPr>
          <a:xfrm>
            <a:off x="1183830" y="2603500"/>
            <a:ext cx="10703254" cy="5051224"/>
          </a:xfrm>
          <a:prstGeom prst="rect">
            <a:avLst/>
          </a:prstGeom>
        </p:spPr>
      </p:pic>
    </p:spTree>
    <p:extLst>
      <p:ext uri="{BB962C8B-B14F-4D97-AF65-F5344CB8AC3E}">
        <p14:creationId xmlns:p14="http://schemas.microsoft.com/office/powerpoint/2010/main" val="1703024247"/>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348</a:t>
            </a:r>
            <a:r>
              <a:rPr kumimoji="1" lang="zh-CN" altLang="en-US" dirty="0" smtClean="0"/>
              <a:t>个常微分方程</a:t>
            </a:r>
            <a:endParaRPr kumimoji="1" lang="zh-CN" altLang="en-US" dirty="0"/>
          </a:p>
        </p:txBody>
      </p:sp>
      <p:pic>
        <p:nvPicPr>
          <p:cNvPr id="3" name="图片 2"/>
          <p:cNvPicPr>
            <a:picLocks noChangeAspect="1"/>
          </p:cNvPicPr>
          <p:nvPr/>
        </p:nvPicPr>
        <p:blipFill>
          <a:blip r:embed="rId2"/>
          <a:stretch>
            <a:fillRect/>
          </a:stretch>
        </p:blipFill>
        <p:spPr>
          <a:xfrm>
            <a:off x="952500" y="3021102"/>
            <a:ext cx="11039733" cy="4122132"/>
          </a:xfrm>
          <a:prstGeom prst="rect">
            <a:avLst/>
          </a:prstGeom>
        </p:spPr>
      </p:pic>
      <p:sp>
        <p:nvSpPr>
          <p:cNvPr id="4" name="矩形 3"/>
          <p:cNvSpPr/>
          <p:nvPr/>
        </p:nvSpPr>
        <p:spPr>
          <a:xfrm>
            <a:off x="764015" y="7588050"/>
            <a:ext cx="11288285" cy="1384995"/>
          </a:xfrm>
          <a:prstGeom prst="rect">
            <a:avLst/>
          </a:prstGeom>
        </p:spPr>
        <p:txBody>
          <a:bodyPr wrap="square">
            <a:spAutoFit/>
          </a:bodyPr>
          <a:lstStyle/>
          <a:p>
            <a:r>
              <a:rPr lang="en-US" altLang="zh-CN" sz="2800" dirty="0"/>
              <a:t>The main terms on the right hand side of equation (1) represent</a:t>
            </a:r>
          </a:p>
          <a:p>
            <a:r>
              <a:rPr lang="en-US" altLang="zh-CN" sz="2800" dirty="0"/>
              <a:t>protein synthesis, diffusion and decay respectively, with the</a:t>
            </a:r>
          </a:p>
          <a:p>
            <a:r>
              <a:rPr lang="en-US" altLang="zh-CN" sz="2800" dirty="0"/>
              <a:t>corresponding rate parameters Ra, Da and </a:t>
            </a:r>
            <a:r>
              <a:rPr lang="en-US" altLang="zh-CN" sz="2800" dirty="0" smtClean="0"/>
              <a:t>\lambda </a:t>
            </a:r>
            <a:r>
              <a:rPr lang="en-US" altLang="zh-CN" sz="2800" dirty="0"/>
              <a:t>a</a:t>
            </a:r>
            <a:endParaRPr lang="zh-CN" altLang="en-US" sz="2800" dirty="0"/>
          </a:p>
        </p:txBody>
      </p:sp>
    </p:spTree>
    <p:extLst>
      <p:ext uri="{BB962C8B-B14F-4D97-AF65-F5344CB8AC3E}">
        <p14:creationId xmlns:p14="http://schemas.microsoft.com/office/powerpoint/2010/main" val="2562423443"/>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生成项</a:t>
            </a:r>
            <a:endParaRPr kumimoji="1" lang="zh-CN" altLang="en-US" dirty="0"/>
          </a:p>
        </p:txBody>
      </p:sp>
      <p:pic>
        <p:nvPicPr>
          <p:cNvPr id="3" name="图片 2"/>
          <p:cNvPicPr>
            <a:picLocks noChangeAspect="1"/>
          </p:cNvPicPr>
          <p:nvPr/>
        </p:nvPicPr>
        <p:blipFill>
          <a:blip r:embed="rId2"/>
          <a:stretch>
            <a:fillRect/>
          </a:stretch>
        </p:blipFill>
        <p:spPr>
          <a:xfrm>
            <a:off x="2197994" y="2707008"/>
            <a:ext cx="8504477" cy="5230711"/>
          </a:xfrm>
          <a:prstGeom prst="rect">
            <a:avLst/>
          </a:prstGeom>
        </p:spPr>
      </p:pic>
      <p:sp>
        <p:nvSpPr>
          <p:cNvPr id="4" name="矩形 3"/>
          <p:cNvSpPr/>
          <p:nvPr/>
        </p:nvSpPr>
        <p:spPr>
          <a:xfrm>
            <a:off x="651259" y="7937719"/>
            <a:ext cx="11592384" cy="1815881"/>
          </a:xfrm>
          <a:prstGeom prst="rect">
            <a:avLst/>
          </a:prstGeom>
        </p:spPr>
        <p:txBody>
          <a:bodyPr wrap="square">
            <a:spAutoFit/>
          </a:bodyPr>
          <a:lstStyle/>
          <a:p>
            <a:r>
              <a:rPr lang="en-US" altLang="zh-CN" sz="2800" baseline="30000" dirty="0"/>
              <a:t>Parameters Tab constitute a genetic interconnectivity matrix and</a:t>
            </a:r>
          </a:p>
          <a:p>
            <a:r>
              <a:rPr lang="en-US" altLang="zh-CN" sz="2800" baseline="30000" dirty="0"/>
              <a:t>represent activation of gene a by the product of gene b if positive,</a:t>
            </a:r>
          </a:p>
          <a:p>
            <a:r>
              <a:rPr lang="en-US" altLang="zh-CN" sz="2800" baseline="30000" dirty="0"/>
              <a:t>repression if negative, and no interaction if close to zero. </a:t>
            </a:r>
            <a:r>
              <a:rPr lang="en-US" altLang="zh-CN" sz="2800" baseline="30000" dirty="0" err="1"/>
              <a:t>vBcd</a:t>
            </a:r>
            <a:r>
              <a:rPr lang="en-US" altLang="zh-CN" sz="2800" baseline="30000" dirty="0"/>
              <a:t> </a:t>
            </a:r>
            <a:r>
              <a:rPr lang="en-US" altLang="zh-CN" sz="2800" baseline="30000" dirty="0" err="1"/>
              <a:t>i</a:t>
            </a:r>
            <a:endParaRPr lang="en-US" altLang="zh-CN" sz="2800" baseline="30000" dirty="0"/>
          </a:p>
          <a:p>
            <a:r>
              <a:rPr lang="en-US" altLang="zh-CN" sz="2800" baseline="30000" dirty="0"/>
              <a:t>represents the concentration of </a:t>
            </a:r>
            <a:r>
              <a:rPr lang="en-US" altLang="zh-CN" sz="2800" baseline="30000" dirty="0" err="1"/>
              <a:t>Bcd</a:t>
            </a:r>
            <a:r>
              <a:rPr lang="en-US" altLang="zh-CN" sz="2800" baseline="30000" dirty="0"/>
              <a:t> in nucleus </a:t>
            </a:r>
            <a:r>
              <a:rPr lang="en-US" altLang="zh-CN" sz="2800" baseline="30000" dirty="0" err="1"/>
              <a:t>i</a:t>
            </a:r>
            <a:r>
              <a:rPr lang="en-US" altLang="zh-CN" sz="2800" baseline="30000" dirty="0"/>
              <a:t>, which is exclusively maternal and constant in time. ma describes the regulatory input of </a:t>
            </a:r>
            <a:r>
              <a:rPr lang="en-US" altLang="zh-CN" sz="2800" baseline="30000" dirty="0" err="1"/>
              <a:t>Bcd</a:t>
            </a:r>
            <a:r>
              <a:rPr lang="en-US" altLang="zh-CN" sz="2800" baseline="30000" dirty="0"/>
              <a:t> to the zygotic system. Maternal contributions to </a:t>
            </a:r>
            <a:r>
              <a:rPr lang="en-US" altLang="zh-CN" sz="2800" baseline="30000" dirty="0" err="1"/>
              <a:t>Hb</a:t>
            </a:r>
            <a:r>
              <a:rPr lang="en-US" altLang="zh-CN" sz="2800" baseline="30000" dirty="0"/>
              <a:t> and Cad are represented as nonzero initial conditions. ha represents regulatory input from ubiquitous maternal factors </a:t>
            </a:r>
            <a:endParaRPr lang="zh-CN" altLang="en-US" sz="2800" dirty="0"/>
          </a:p>
        </p:txBody>
      </p:sp>
    </p:spTree>
    <p:extLst>
      <p:ext uri="{BB962C8B-B14F-4D97-AF65-F5344CB8AC3E}">
        <p14:creationId xmlns:p14="http://schemas.microsoft.com/office/powerpoint/2010/main" val="3657024113"/>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en-US" altLang="zh-CN" dirty="0" smtClean="0"/>
              <a:t>Francisco</a:t>
            </a:r>
            <a:r>
              <a:rPr lang="zh-CN" altLang="en-US" dirty="0"/>
              <a:t>模型</a:t>
            </a:r>
            <a:endParaRPr kumimoji="1" lang="zh-CN" altLang="en-US" dirty="0"/>
          </a:p>
        </p:txBody>
      </p:sp>
      <p:pic>
        <p:nvPicPr>
          <p:cNvPr id="3" name="图片 2"/>
          <p:cNvPicPr>
            <a:picLocks noChangeAspect="1"/>
          </p:cNvPicPr>
          <p:nvPr/>
        </p:nvPicPr>
        <p:blipFill>
          <a:blip r:embed="rId2"/>
          <a:stretch>
            <a:fillRect/>
          </a:stretch>
        </p:blipFill>
        <p:spPr>
          <a:xfrm>
            <a:off x="431800" y="3797300"/>
            <a:ext cx="12128500" cy="2146300"/>
          </a:xfrm>
          <a:prstGeom prst="rect">
            <a:avLst/>
          </a:prstGeom>
        </p:spPr>
      </p:pic>
    </p:spTree>
    <p:extLst>
      <p:ext uri="{BB962C8B-B14F-4D97-AF65-F5344CB8AC3E}">
        <p14:creationId xmlns:p14="http://schemas.microsoft.com/office/powerpoint/2010/main" val="4282785731"/>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模型假设</a:t>
            </a:r>
            <a:endParaRPr kumimoji="1" lang="zh-CN" altLang="en-US" dirty="0"/>
          </a:p>
        </p:txBody>
      </p:sp>
      <p:pic>
        <p:nvPicPr>
          <p:cNvPr id="3" name="图片 2"/>
          <p:cNvPicPr>
            <a:picLocks noChangeAspect="1"/>
          </p:cNvPicPr>
          <p:nvPr/>
        </p:nvPicPr>
        <p:blipFill>
          <a:blip r:embed="rId2"/>
          <a:stretch>
            <a:fillRect/>
          </a:stretch>
        </p:blipFill>
        <p:spPr>
          <a:xfrm>
            <a:off x="1279942" y="3711913"/>
            <a:ext cx="10435165" cy="3836985"/>
          </a:xfrm>
          <a:prstGeom prst="rect">
            <a:avLst/>
          </a:prstGeom>
        </p:spPr>
      </p:pic>
      <p:sp>
        <p:nvSpPr>
          <p:cNvPr id="4" name="文本框 3"/>
          <p:cNvSpPr txBox="1"/>
          <p:nvPr/>
        </p:nvSpPr>
        <p:spPr>
          <a:xfrm>
            <a:off x="1704507" y="8236765"/>
            <a:ext cx="94646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smtClean="0">
                <a:ln>
                  <a:noFill/>
                </a:ln>
                <a:solidFill>
                  <a:srgbClr val="000000"/>
                </a:solidFill>
                <a:effectLst/>
                <a:uFillTx/>
                <a:latin typeface="+mn-lt"/>
                <a:ea typeface="+mn-ea"/>
                <a:cs typeface="+mn-cs"/>
                <a:sym typeface="Helvetica Light"/>
              </a:rPr>
              <a:t>由</a:t>
            </a:r>
            <a:r>
              <a:rPr kumimoji="0" lang="en-US" altLang="zh-CN" sz="3600" b="0" i="0" u="none" strike="noStrike" cap="none" spc="0" normalizeH="0" baseline="0" dirty="0" smtClean="0">
                <a:ln>
                  <a:noFill/>
                </a:ln>
                <a:solidFill>
                  <a:srgbClr val="000000"/>
                </a:solidFill>
                <a:effectLst/>
                <a:uFillTx/>
                <a:latin typeface="+mn-lt"/>
                <a:ea typeface="+mn-ea"/>
                <a:cs typeface="+mn-cs"/>
                <a:sym typeface="Helvetica Light"/>
              </a:rPr>
              <a:t>19</a:t>
            </a:r>
            <a:r>
              <a:rPr kumimoji="0" lang="zh-CN" altLang="en-US" sz="3600" b="0" i="0" u="none" strike="noStrike" cap="none" spc="0" normalizeH="0" baseline="0" dirty="0" smtClean="0">
                <a:ln>
                  <a:noFill/>
                </a:ln>
                <a:solidFill>
                  <a:srgbClr val="000000"/>
                </a:solidFill>
                <a:effectLst/>
                <a:uFillTx/>
                <a:latin typeface="+mn-lt"/>
                <a:ea typeface="+mn-ea"/>
                <a:cs typeface="+mn-cs"/>
                <a:sym typeface="Helvetica Light"/>
              </a:rPr>
              <a:t>个化学反应方程，模拟</a:t>
            </a:r>
            <a:r>
              <a:rPr kumimoji="0" lang="en-US" altLang="zh-CN" sz="3600" b="0" i="0" u="none" strike="noStrike" cap="none" spc="0" normalizeH="0" baseline="0" dirty="0" err="1" smtClean="0">
                <a:ln>
                  <a:noFill/>
                </a:ln>
                <a:solidFill>
                  <a:srgbClr val="000000"/>
                </a:solidFill>
                <a:effectLst/>
                <a:uFillTx/>
                <a:latin typeface="+mn-lt"/>
                <a:ea typeface="+mn-ea"/>
                <a:cs typeface="+mn-cs"/>
                <a:sym typeface="Helvetica Light"/>
              </a:rPr>
              <a:t>Bcd</a:t>
            </a:r>
            <a:r>
              <a:rPr kumimoji="0" lang="zh-CN" altLang="en-US" sz="3600" b="0" i="0" u="none" strike="noStrike" cap="none" spc="0" normalizeH="0" baseline="0" dirty="0" smtClean="0">
                <a:ln>
                  <a:noFill/>
                </a:ln>
                <a:solidFill>
                  <a:srgbClr val="000000"/>
                </a:solidFill>
                <a:effectLst/>
                <a:uFillTx/>
                <a:latin typeface="+mn-lt"/>
                <a:ea typeface="+mn-ea"/>
                <a:cs typeface="+mn-cs"/>
                <a:sym typeface="Helvetica Light"/>
              </a:rPr>
              <a:t>控制</a:t>
            </a:r>
            <a:r>
              <a:rPr kumimoji="0" lang="en-US" altLang="zh-CN" sz="3600" b="0" i="0" u="none" strike="noStrike" cap="none" spc="0" normalizeH="0" baseline="0" dirty="0" err="1" smtClean="0">
                <a:ln>
                  <a:noFill/>
                </a:ln>
                <a:solidFill>
                  <a:srgbClr val="000000"/>
                </a:solidFill>
                <a:effectLst/>
                <a:uFillTx/>
                <a:latin typeface="+mn-lt"/>
                <a:ea typeface="+mn-ea"/>
                <a:cs typeface="+mn-cs"/>
                <a:sym typeface="Helvetica Light"/>
              </a:rPr>
              <a:t>Hb</a:t>
            </a:r>
            <a:r>
              <a:rPr kumimoji="0" lang="zh-CN" altLang="en-US" sz="3600" b="0" i="0" u="none" strike="noStrike" cap="none" spc="0" normalizeH="0" baseline="0" dirty="0" smtClean="0">
                <a:ln>
                  <a:noFill/>
                </a:ln>
                <a:solidFill>
                  <a:srgbClr val="000000"/>
                </a:solidFill>
                <a:effectLst/>
                <a:uFillTx/>
                <a:latin typeface="+mn-lt"/>
                <a:ea typeface="+mn-ea"/>
                <a:cs typeface="+mn-cs"/>
                <a:sym typeface="Helvetica Light"/>
              </a:rPr>
              <a:t>的边界</a:t>
            </a:r>
            <a:endParaRPr kumimoji="0" lang="zh-CN" alt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740051196"/>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模拟结果</a:t>
            </a:r>
            <a:endParaRPr kumimoji="1" lang="zh-CN" altLang="en-US" dirty="0"/>
          </a:p>
        </p:txBody>
      </p:sp>
      <p:pic>
        <p:nvPicPr>
          <p:cNvPr id="3" name="图片 2"/>
          <p:cNvPicPr>
            <a:picLocks noChangeAspect="1"/>
          </p:cNvPicPr>
          <p:nvPr/>
        </p:nvPicPr>
        <p:blipFill>
          <a:blip r:embed="rId2"/>
          <a:stretch>
            <a:fillRect/>
          </a:stretch>
        </p:blipFill>
        <p:spPr>
          <a:xfrm>
            <a:off x="2033365" y="2108572"/>
            <a:ext cx="8484517" cy="6067929"/>
          </a:xfrm>
          <a:prstGeom prst="rect">
            <a:avLst/>
          </a:prstGeom>
        </p:spPr>
      </p:pic>
      <p:sp>
        <p:nvSpPr>
          <p:cNvPr id="4" name="矩形 3"/>
          <p:cNvSpPr/>
          <p:nvPr/>
        </p:nvSpPr>
        <p:spPr>
          <a:xfrm>
            <a:off x="267378" y="7843669"/>
            <a:ext cx="12517760" cy="1384995"/>
          </a:xfrm>
          <a:prstGeom prst="rect">
            <a:avLst/>
          </a:prstGeom>
        </p:spPr>
        <p:txBody>
          <a:bodyPr wrap="square">
            <a:spAutoFit/>
          </a:bodyPr>
          <a:lstStyle/>
          <a:p>
            <a:r>
              <a:rPr lang="en-US" altLang="zh-CN" sz="2800" dirty="0"/>
              <a:t>Red and black lines: experimental </a:t>
            </a:r>
            <a:r>
              <a:rPr lang="en-US" altLang="zh-CN" sz="2800" dirty="0" err="1"/>
              <a:t>Bicoid</a:t>
            </a:r>
            <a:r>
              <a:rPr lang="en-US" altLang="zh-CN" sz="2800" dirty="0"/>
              <a:t> (</a:t>
            </a:r>
            <a:r>
              <a:rPr lang="en-US" altLang="zh-CN" sz="2800" dirty="0" err="1"/>
              <a:t>Bcd</a:t>
            </a:r>
            <a:r>
              <a:rPr lang="en-US" altLang="zh-CN" sz="2800" dirty="0"/>
              <a:t>) and </a:t>
            </a:r>
            <a:r>
              <a:rPr lang="en-US" altLang="zh-CN" sz="2800" dirty="0" err="1"/>
              <a:t>Hb</a:t>
            </a:r>
            <a:r>
              <a:rPr lang="en-US" altLang="zh-CN" sz="2800" dirty="0"/>
              <a:t>, respectively. Blue and green lines: fitting for total </a:t>
            </a:r>
            <a:r>
              <a:rPr lang="en-US" altLang="zh-CN" sz="2800" dirty="0" err="1"/>
              <a:t>Bcd</a:t>
            </a:r>
            <a:r>
              <a:rPr lang="en-US" altLang="zh-CN" sz="2800" dirty="0"/>
              <a:t> and </a:t>
            </a:r>
            <a:r>
              <a:rPr lang="en-US" altLang="zh-CN" sz="2800" dirty="0" err="1"/>
              <a:t>Hb</a:t>
            </a:r>
            <a:endParaRPr lang="en-US" altLang="zh-CN" sz="2800" dirty="0"/>
          </a:p>
          <a:p>
            <a:r>
              <a:rPr lang="en-US" altLang="zh-CN" sz="2800" dirty="0"/>
              <a:t>concentrations</a:t>
            </a:r>
            <a:endParaRPr lang="zh-CN" altLang="en-US" sz="2800" dirty="0"/>
          </a:p>
        </p:txBody>
      </p:sp>
    </p:spTree>
    <p:extLst>
      <p:ext uri="{BB962C8B-B14F-4D97-AF65-F5344CB8AC3E}">
        <p14:creationId xmlns:p14="http://schemas.microsoft.com/office/powerpoint/2010/main" val="948250825"/>
      </p:ext>
    </p:extLst>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TotalTime>
  <Words>1006</Words>
  <Application>Microsoft Macintosh PowerPoint</Application>
  <PresentationFormat>自定义</PresentationFormat>
  <Paragraphs>86</Paragraphs>
  <Slides>17</Slides>
  <Notes>7</Notes>
  <HiddenSlides>3</HiddenSlides>
  <MMClips>1</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White</vt:lpstr>
      <vt:lpstr>果蝇胚胎早期发育的GAP GENE建模</vt:lpstr>
      <vt:lpstr>Current Opinion in Genetics &amp; Development </vt:lpstr>
      <vt:lpstr>gap gene 动态变化</vt:lpstr>
      <vt:lpstr>早期模型 John Reinitz</vt:lpstr>
      <vt:lpstr>348个常微分方程</vt:lpstr>
      <vt:lpstr>生成项</vt:lpstr>
      <vt:lpstr> Francisco模型</vt:lpstr>
      <vt:lpstr>模型假设</vt:lpstr>
      <vt:lpstr>模拟结果</vt:lpstr>
      <vt:lpstr>Dmitri 模型</vt:lpstr>
      <vt:lpstr>模型假设</vt:lpstr>
      <vt:lpstr>反应扩散方程</vt:lpstr>
      <vt:lpstr>p值</vt:lpstr>
      <vt:lpstr>参数</vt:lpstr>
      <vt:lpstr>初值</vt:lpstr>
      <vt:lpstr>后续计划</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果蝇胚胎早期发育的基因网络模型研究</dc:title>
  <cp:lastModifiedBy>向辉 张</cp:lastModifiedBy>
  <cp:revision>20</cp:revision>
  <dcterms:modified xsi:type="dcterms:W3CDTF">2017-05-31T11:08:41Z</dcterms:modified>
</cp:coreProperties>
</file>